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6858000" cy="9144000" type="letter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pos="3744" userDrawn="1">
          <p15:clr>
            <a:srgbClr val="A4A3A4"/>
          </p15:clr>
        </p15:guide>
        <p15:guide id="3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2AC"/>
    <a:srgbClr val="08A750"/>
    <a:srgbClr val="F9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2714" autoAdjust="0"/>
  </p:normalViewPr>
  <p:slideViewPr>
    <p:cSldViewPr snapToGrid="0">
      <p:cViewPr>
        <p:scale>
          <a:sx n="125" d="100"/>
          <a:sy n="125" d="100"/>
        </p:scale>
        <p:origin x="2550" y="-594"/>
      </p:cViewPr>
      <p:guideLst>
        <p:guide pos="576"/>
        <p:guide pos="3744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4D1458CC-CE9F-478C-B767-C22933ABF8A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43163" y="1200150"/>
            <a:ext cx="24288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5" rIns="96651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2"/>
          </a:xfrm>
          <a:prstGeom prst="rect">
            <a:avLst/>
          </a:prstGeom>
        </p:spPr>
        <p:txBody>
          <a:bodyPr vert="horz" lIns="96651" tIns="48325" rIns="96651" bIns="483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5AEB9EC7-DE9A-411B-B272-61A1FF37F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Scalebars in (e) and (g) are 10 \</a:t>
            </a:r>
            <a:r>
              <a:rPr lang="en-US" dirty="0" err="1"/>
              <a:t>textmu</a:t>
            </a:r>
            <a:r>
              <a:rPr lang="en-US" dirty="0"/>
              <a:t> m. Scalebar in (f) is 200 \</a:t>
            </a:r>
            <a:r>
              <a:rPr lang="en-US" dirty="0" err="1"/>
              <a:t>textmu</a:t>
            </a:r>
            <a:r>
              <a:rPr lang="en-US" dirty="0"/>
              <a:t> m. Image courtesy of 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Robert </a:t>
            </a:r>
            <a:r>
              <a:rPr lang="en-US" sz="1900" dirty="0" err="1">
                <a:solidFill>
                  <a:srgbClr val="000000"/>
                </a:solidFill>
                <a:latin typeface="Arial" panose="020B0604020202020204" pitchFamily="34" charset="0"/>
              </a:rPr>
              <a:t>Wolstenhome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 (a), Ulrike </a:t>
            </a:r>
            <a:r>
              <a:rPr lang="en-US" sz="1900" dirty="0" err="1">
                <a:solidFill>
                  <a:srgbClr val="000000"/>
                </a:solidFill>
                <a:latin typeface="Arial" panose="020B0604020202020204" pitchFamily="34" charset="0"/>
              </a:rPr>
              <a:t>Biets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 \cite{Silverberg2013}(b), biographic (c, d), </a:t>
            </a:r>
            <a:r>
              <a:rPr lang="en-US" sz="1900" dirty="0" err="1">
                <a:solidFill>
                  <a:srgbClr val="000000"/>
                </a:solidFill>
                <a:latin typeface="Arial" panose="020B0604020202020204" pitchFamily="34" charset="0"/>
              </a:rPr>
              <a:t>DeCamp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 \cite{DeCamp2015} (f) and </a:t>
            </a:r>
            <a:r>
              <a:rPr lang="en-US" sz="1900" dirty="0" err="1">
                <a:solidFill>
                  <a:srgbClr val="000000"/>
                </a:solidFill>
                <a:latin typeface="Arial" panose="020B0604020202020204" pitchFamily="34" charset="0"/>
              </a:rPr>
              <a:t>Palacci</a:t>
            </a:r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 \cite{Palacci2013} (g).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2.6 A challenging particle detection task and the manual tracking software.</a:t>
            </a:r>
          </a:p>
          <a:p>
            <a:pPr marL="228600" indent="-228600">
              <a:buAutoNum type="alphaLcParenBoth"/>
            </a:pPr>
            <a:r>
              <a:rPr lang="en-US" dirty="0"/>
              <a:t>Confocal microscopy image of \</a:t>
            </a:r>
            <a:r>
              <a:rPr lang="en-US" dirty="0" err="1"/>
              <a:t>textit</a:t>
            </a:r>
            <a:r>
              <a:rPr lang="en-US" dirty="0"/>
              <a:t>{E. coli} collective motion ($\phi=6.4\%$).</a:t>
            </a:r>
          </a:p>
          <a:p>
            <a:pPr marL="0" indent="0">
              <a:buNone/>
            </a:pPr>
            <a:r>
              <a:rPr lang="en-US" dirty="0"/>
              <a:t>(b)-(d) Snapshots of the </a:t>
            </a:r>
            <a:r>
              <a:rPr lang="en-US" dirty="0" err="1"/>
              <a:t>manTrack</a:t>
            </a:r>
            <a:r>
              <a:rPr lang="en-US" dirty="0"/>
              <a:t> software, demonstrating color-coded orientation, manual deleting and manual adding.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8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626" indent="-241626">
              <a:buAutoNum type="alphaLcParenBoth"/>
            </a:pPr>
            <a:r>
              <a:rPr lang="en-US" dirty="0"/>
              <a:t>the preferred orientation of the bacterium is along the extensile flow. </a:t>
            </a:r>
          </a:p>
          <a:p>
            <a:pPr marL="241626" indent="-241626">
              <a:buAutoNum type="alphaLcParenBoth"/>
            </a:pPr>
            <a:r>
              <a:rPr lang="en-US" dirty="0"/>
              <a:t>The most common pushers and pullers in nature: bacterium and algae, and their corresponding far field flow.</a:t>
            </a:r>
          </a:p>
          <a:p>
            <a:pPr marL="241626" indent="-241626">
              <a:buAutoNum type="alphaLcParenBoth"/>
            </a:pPr>
            <a:r>
              <a:rPr lang="en-US" dirty="0"/>
              <a:t>rheological effect phase diagram of swimmer shape and swimming mechanism. </a:t>
            </a:r>
          </a:p>
          <a:p>
            <a:pPr marL="241626" indent="-241626">
              <a:buAutoNum type="alphaLcParenBoth"/>
            </a:pPr>
            <a:r>
              <a:rPr lang="en-US" dirty="0"/>
              <a:t>Non-Newtonian behavior of \</a:t>
            </a:r>
            <a:r>
              <a:rPr lang="en-US" dirty="0" err="1"/>
              <a:t>textit</a:t>
            </a:r>
            <a:r>
              <a:rPr lang="en-US" dirty="0"/>
              <a:t>{E. coli} suspensions.</a:t>
            </a:r>
          </a:p>
          <a:p>
            <a:pPr marL="241626" indent="-241626">
              <a:buAutoNum type="alphaLcParenBoth"/>
            </a:pPr>
            <a:r>
              <a:rPr lang="en-US" dirty="0"/>
              <a:t>Stress response of \</a:t>
            </a:r>
            <a:r>
              <a:rPr lang="en-US" dirty="0" err="1"/>
              <a:t>textit</a:t>
            </a:r>
            <a:r>
              <a:rPr lang="en-US" dirty="0"/>
              <a:t>{E. coli} suspensions in a modified Couette concentric cylinder rheometer.</a:t>
            </a:r>
          </a:p>
          <a:p>
            <a:pPr marL="241626" indent="-241626">
              <a:buAutoNum type="alphaLcParenBoth"/>
            </a:pPr>
            <a:r>
              <a:rPr lang="en-US" dirty="0"/>
              <a:t>Viscosity of \</a:t>
            </a:r>
            <a:r>
              <a:rPr lang="en-US" dirty="0" err="1"/>
              <a:t>textit</a:t>
            </a:r>
            <a:r>
              <a:rPr lang="en-US" dirty="0"/>
              <a:t>{E. coli} suspensions at various volume fractions.</a:t>
            </a:r>
          </a:p>
          <a:p>
            <a:pPr marL="241626" indent="-241626">
              <a:buAutoNum type="alphaLcParenBoth"/>
            </a:pPr>
            <a:endParaRPr lang="en-US" dirty="0"/>
          </a:p>
          <a:p>
            <a:r>
              <a:rPr lang="en-US" dirty="0"/>
              <a:t>Image courtesy of Marchetti (a, b) \cite{Marchetti2015}, </a:t>
            </a:r>
            <a:r>
              <a:rPr lang="en-US" dirty="0" err="1"/>
              <a:t>Giomi</a:t>
            </a:r>
            <a:r>
              <a:rPr lang="en-US" dirty="0"/>
              <a:t> (c) \cite{Giomi2010}, </a:t>
            </a:r>
            <a:r>
              <a:rPr lang="en-US" dirty="0" err="1"/>
              <a:t>Gachelin</a:t>
            </a:r>
            <a:r>
              <a:rPr lang="en-US" dirty="0"/>
              <a:t> (d) \cite{Gachelin2013} and Lopez (e, f) \cite{Lopez2015}.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626" indent="-241626">
              <a:buAutoNum type="alphaLcParenBoth"/>
            </a:pPr>
            <a:r>
              <a:rPr lang="en-US" dirty="0"/>
              <a:t>10 \</a:t>
            </a:r>
            <a:r>
              <a:rPr lang="en-US" dirty="0" err="1"/>
              <a:t>textmu</a:t>
            </a:r>
            <a:r>
              <a:rPr lang="en-US" dirty="0"/>
              <a:t> m diameter PS particles suspended in a bath of \text{E. coli}</a:t>
            </a:r>
          </a:p>
          <a:p>
            <a:pPr marL="241626" indent="-241626">
              <a:buAutoNum type="alphaLcParenBoth"/>
            </a:pPr>
            <a:r>
              <a:rPr lang="en-US" dirty="0"/>
              <a:t>Mean squared displacement (MSD) of tracer </a:t>
            </a:r>
            <a:r>
              <a:rPr lang="en-US" dirty="0" err="1"/>
              <a:t>paticles</a:t>
            </a:r>
            <a:r>
              <a:rPr lang="en-US" dirty="0"/>
              <a:t> as a function of lag time.</a:t>
            </a:r>
          </a:p>
          <a:p>
            <a:pPr marL="241626" indent="-241626">
              <a:buAutoNum type="alphaLcParenBoth"/>
            </a:pPr>
            <a:r>
              <a:rPr lang="en-US" dirty="0"/>
              <a:t>Free-standing film setup adopted by Peng et al. and Yang et al. (left)\cite{Peng2016, Yang2016}. A microscopic image of ellipsoidal PS particle suspending in \</a:t>
            </a:r>
            <a:r>
              <a:rPr lang="en-US" dirty="0" err="1"/>
              <a:t>textit</a:t>
            </a:r>
            <a:r>
              <a:rPr lang="en-US" dirty="0"/>
              <a:t>{C. </a:t>
            </a:r>
            <a:r>
              <a:rPr lang="en-US" dirty="0" err="1"/>
              <a:t>reinhardtii</a:t>
            </a:r>
            <a:r>
              <a:rPr lang="en-US" dirty="0"/>
              <a:t>} (middle) and \</a:t>
            </a:r>
            <a:r>
              <a:rPr lang="en-US" dirty="0" err="1"/>
              <a:t>textit</a:t>
            </a:r>
            <a:r>
              <a:rPr lang="en-US" dirty="0"/>
              <a:t>{E. coli} (right) baths. Scale bar: 20 \</a:t>
            </a:r>
            <a:r>
              <a:rPr lang="en-US" dirty="0" err="1"/>
              <a:t>textmu</a:t>
            </a:r>
            <a:r>
              <a:rPr lang="en-US" dirty="0"/>
              <a:t> m. </a:t>
            </a:r>
          </a:p>
          <a:p>
            <a:r>
              <a:rPr lang="en-US" dirty="0"/>
              <a:t>(d) and (e) present both the translational and orientational trajectories of ellipsoids diffusion in water and \</a:t>
            </a:r>
            <a:r>
              <a:rPr lang="en-US" dirty="0" err="1"/>
              <a:t>textit</a:t>
            </a:r>
            <a:r>
              <a:rPr lang="en-US" dirty="0"/>
              <a:t>{E. coli} bath, respectively.</a:t>
            </a:r>
          </a:p>
          <a:p>
            <a:endParaRPr lang="en-US" dirty="0"/>
          </a:p>
          <a:p>
            <a:r>
              <a:rPr lang="en-US" dirty="0"/>
              <a:t>Image courtesy Wu (a, b) \cite{Wu2000}, Yang (c) \cite{Yang2016}, Han (d) \cite{Han2006} and Peng (e) \cite{Peng2016}.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3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Illustrations of existing models and theories of collective motions.</a:t>
            </a:r>
          </a:p>
          <a:p>
            <a:r>
              <a:rPr lang="en-US" dirty="0"/>
              <a:t>(a)-(c) Reynolds’ “</a:t>
            </a:r>
            <a:r>
              <a:rPr lang="en-US" dirty="0" err="1"/>
              <a:t>boids</a:t>
            </a:r>
            <a:r>
              <a:rPr lang="en-US" dirty="0"/>
              <a:t>” model obeying the rules of separation (a), alignment (b) and cohesion (c)</a:t>
            </a:r>
          </a:p>
          <a:p>
            <a:r>
              <a:rPr lang="en-US" dirty="0"/>
              <a:t>(d) Nematic self-propelled particle model, displaying splay (left) and bend (right) instability</a:t>
            </a:r>
          </a:p>
          <a:p>
            <a:r>
              <a:rPr lang="en-US" dirty="0"/>
              <a:t>(e) Simulation of efficient fluid mixing driven by </a:t>
            </a:r>
            <a:r>
              <a:rPr lang="en-US"/>
              <a:t>active pusher swimmers.</a:t>
            </a:r>
            <a:endParaRPr lang="en-US" dirty="0"/>
          </a:p>
          <a:p>
            <a:r>
              <a:rPr lang="en-US" dirty="0"/>
              <a:t>Image courtesy of Reynolds (a-c) \cite{Reynolds1987}, Ramaswamy (d) \cite{Ramaswamy2010} and </a:t>
            </a:r>
            <a:r>
              <a:rPr lang="en-US" dirty="0" err="1"/>
              <a:t>Saintillan</a:t>
            </a:r>
            <a:r>
              <a:rPr lang="en-US" dirty="0"/>
              <a:t> (e) \cite{Saintillan2008b}.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5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swimmer \</a:t>
            </a:r>
            <a:r>
              <a:rPr lang="en-US" dirty="0" err="1"/>
              <a:t>textit</a:t>
            </a:r>
            <a:r>
              <a:rPr lang="en-US" dirty="0"/>
              <a:t>{Escherichia coli}.</a:t>
            </a:r>
          </a:p>
          <a:p>
            <a:pPr marL="241626" indent="-241626">
              <a:buAutoNum type="alphaLcParenBoth"/>
            </a:pPr>
            <a:r>
              <a:rPr lang="en-US" dirty="0"/>
              <a:t>A schematic of a swimming \</a:t>
            </a:r>
            <a:r>
              <a:rPr lang="en-US" dirty="0" err="1"/>
              <a:t>textit</a:t>
            </a:r>
            <a:r>
              <a:rPr lang="en-US" dirty="0"/>
              <a:t>{E. coli} bacterium.</a:t>
            </a:r>
          </a:p>
          <a:p>
            <a:pPr marL="241626" indent="-241626">
              <a:buAutoNum type="alphaLcParenBoth"/>
            </a:pPr>
            <a:r>
              <a:rPr lang="en-US" dirty="0"/>
              <a:t>Fluorescence microscopic image of swimming \</a:t>
            </a:r>
            <a:r>
              <a:rPr lang="en-US" dirty="0" err="1"/>
              <a:t>textit</a:t>
            </a:r>
            <a:r>
              <a:rPr lang="en-US" dirty="0"/>
              <a:t>{E. coli} with bundled flagella. </a:t>
            </a:r>
          </a:p>
          <a:p>
            <a:pPr marL="241626" indent="-241626">
              <a:buAutoNum type="alphaLcParenBoth"/>
            </a:pPr>
            <a:r>
              <a:rPr lang="en-US" dirty="0"/>
              <a:t>Fluorescence microscopic image of tumbling \</a:t>
            </a:r>
            <a:r>
              <a:rPr lang="en-US" dirty="0" err="1"/>
              <a:t>textit</a:t>
            </a:r>
            <a:r>
              <a:rPr lang="en-US" dirty="0"/>
              <a:t>{E. coli} with unbundled flagella.</a:t>
            </a:r>
          </a:p>
          <a:p>
            <a:pPr marL="241626" indent="-241626" defTabSz="966506">
              <a:buFontTx/>
              <a:buAutoNum type="alphaLcParenBoth"/>
              <a:defRPr/>
            </a:pPr>
            <a:r>
              <a:rPr lang="en-US" dirty="0"/>
              <a:t>Flow field around a swimming \</a:t>
            </a:r>
            <a:r>
              <a:rPr lang="en-US" dirty="0" err="1"/>
              <a:t>textit</a:t>
            </a:r>
            <a:r>
              <a:rPr lang="en-US" dirty="0"/>
              <a:t>{E. coli}, measured with suspending microspheres.</a:t>
            </a:r>
          </a:p>
          <a:p>
            <a:pPr marL="241626" indent="-241626" defTabSz="966506">
              <a:buFontTx/>
              <a:buAutoNum type="alphaLcParenBoth"/>
              <a:defRPr/>
            </a:pPr>
            <a:r>
              <a:rPr lang="en-US" dirty="0"/>
              <a:t>Best-fit force dipole flow for the flow field shown in (d).</a:t>
            </a:r>
          </a:p>
          <a:p>
            <a:pPr defTabSz="966506">
              <a:defRPr/>
            </a:pPr>
            <a:r>
              <a:rPr lang="en-US" dirty="0"/>
              <a:t>Image sources: </a:t>
            </a:r>
          </a:p>
          <a:p>
            <a:pPr defTabSz="966506">
              <a:defRPr/>
            </a:pPr>
            <a:r>
              <a:rPr lang="en-US" dirty="0"/>
              <a:t>(b) and (c) are reproduced from Fig. 4a and 2a in Ref.~\cite{Turner2000} with permission from XXX.</a:t>
            </a:r>
          </a:p>
          <a:p>
            <a:pPr defTabSz="966506">
              <a:defRPr/>
            </a:pPr>
            <a:r>
              <a:rPr lang="en-US" dirty="0"/>
              <a:t>(d) and (e) are reproduced from Fig. 1a and 1b in Ref.~\cite{Drescher2011} </a:t>
            </a:r>
            <a:r>
              <a:rPr lang="en-US"/>
              <a:t>with permission from XXX.</a:t>
            </a:r>
            <a:endParaRPr lang="en-US" dirty="0"/>
          </a:p>
          <a:p>
            <a:pPr defTabSz="966506">
              <a:defRPr/>
            </a:pPr>
            <a:endParaRPr lang="en-US" dirty="0"/>
          </a:p>
          <a:p>
            <a:pPr defTabSz="966506">
              <a:defRPr/>
            </a:pPr>
            <a:endParaRPr lang="en-US" dirty="0"/>
          </a:p>
          <a:p>
            <a:pPr marL="241626" indent="-241626" defTabSz="966506">
              <a:buFontTx/>
              <a:buAutoNum type="alphaLcParenBoth"/>
              <a:defRPr/>
            </a:pPr>
            <a:endParaRPr lang="en-US" dirty="0"/>
          </a:p>
          <a:p>
            <a:pPr marL="241626" indent="-241626">
              <a:buAutoNum type="alphaLcParenBoth"/>
            </a:pPr>
            <a:endParaRPr lang="en-US" dirty="0"/>
          </a:p>
          <a:p>
            <a:pPr marL="241626" indent="-241626">
              <a:buAutoNum type="alphaLcParenBoth"/>
            </a:pPr>
            <a:endParaRPr lang="en-US" dirty="0"/>
          </a:p>
          <a:p>
            <a:pPr marL="241626" indent="-241626">
              <a:buAutoNum type="alphaLcParenBoth"/>
            </a:pPr>
            <a:endParaRPr lang="en-US" dirty="0"/>
          </a:p>
          <a:p>
            <a:pPr marL="241626" indent="-241626">
              <a:buAutoNum type="alphaLcParenBoth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5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textbf</a:t>
            </a:r>
            <a:r>
              <a:rPr lang="en-US" dirty="0"/>
              <a:t>{Graphical motile \</a:t>
            </a:r>
            <a:r>
              <a:rPr lang="en-US" dirty="0" err="1"/>
              <a:t>textit</a:t>
            </a:r>
            <a:r>
              <a:rPr lang="en-US" dirty="0"/>
              <a:t>{E. coli} sample preparation protocol.}</a:t>
            </a:r>
          </a:p>
          <a:p>
            <a:r>
              <a:rPr lang="en-US" dirty="0"/>
              <a:t>		Image courtesy of Shashank </a:t>
            </a:r>
            <a:r>
              <a:rPr lang="en-US" dirty="0" err="1"/>
              <a:t>Kamdar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1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2.3 Nikon </a:t>
            </a:r>
            <a:r>
              <a:rPr lang="en-US" dirty="0" err="1"/>
              <a:t>Ti</a:t>
            </a:r>
            <a:r>
              <a:rPr lang="en-US" dirty="0"/>
              <a:t>-E inverted microscope and its filters.</a:t>
            </a:r>
          </a:p>
          <a:p>
            <a:pPr marL="228600" indent="-228600">
              <a:buAutoNum type="alphaLcParenBoth"/>
            </a:pPr>
            <a:r>
              <a:rPr lang="en-US" dirty="0"/>
              <a:t>Nikon </a:t>
            </a:r>
            <a:r>
              <a:rPr lang="en-US" dirty="0" err="1"/>
              <a:t>Ti</a:t>
            </a:r>
            <a:r>
              <a:rPr lang="en-US" dirty="0"/>
              <a:t>-E inverted microscope model.</a:t>
            </a:r>
          </a:p>
          <a:p>
            <a:pPr marL="228600" indent="-228600">
              <a:buAutoNum type="alphaLcParenBoth"/>
            </a:pPr>
            <a:r>
              <a:rPr lang="en-US" dirty="0"/>
              <a:t>Illumination light path filters.</a:t>
            </a:r>
          </a:p>
          <a:p>
            <a:pPr marL="228600" indent="-228600">
              <a:buAutoNum type="alphaLcParenBoth"/>
            </a:pPr>
            <a:r>
              <a:rPr lang="en-US" dirty="0"/>
              <a:t>Filter block under objective.</a:t>
            </a:r>
          </a:p>
          <a:p>
            <a:pPr marL="228600" indent="-228600">
              <a:buAutoNum type="alphaLcParenBoth"/>
            </a:pPr>
            <a:r>
              <a:rPr lang="en-US" dirty="0"/>
              <a:t>Adding additional ND filter under objective.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26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2.4</a:t>
            </a:r>
          </a:p>
          <a:p>
            <a:r>
              <a:rPr lang="en-US" dirty="0"/>
              <a:t>Image with (a) and without (b) the diffusion filter (D).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23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2.5 Illustration of ellipsoidal particle detection by thresholding and group labeling.</a:t>
            </a:r>
          </a:p>
          <a:p>
            <a:pPr marL="228600" indent="-228600">
              <a:buAutoNum type="alphaLcParenBoth"/>
            </a:pPr>
            <a:r>
              <a:rPr lang="en-US" dirty="0"/>
              <a:t>The raw image: an ellipsoidal polystyrene particle surrounded by swimming algae in a suspension.</a:t>
            </a:r>
          </a:p>
          <a:p>
            <a:pPr marL="228600" indent="-228600">
              <a:buAutoNum type="alphaLcParenBoth"/>
            </a:pPr>
            <a:r>
              <a:rPr lang="en-US" dirty="0"/>
              <a:t>Binarized raw image.</a:t>
            </a:r>
          </a:p>
          <a:p>
            <a:pPr marL="228600" indent="-228600">
              <a:buAutoNum type="alphaLcParenBoth"/>
            </a:pPr>
            <a:r>
              <a:rPr lang="en-US" dirty="0"/>
              <a:t>Detection result of connected white regions.</a:t>
            </a:r>
          </a:p>
          <a:p>
            <a:pPr marL="228600" indent="-228600">
              <a:buAutoNum type="alphaLcParenBoth"/>
            </a:pPr>
            <a:r>
              <a:rPr lang="en-US" dirty="0"/>
              <a:t>Final result after appropriate filtering.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3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6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9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6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7906-4C7A-4D67-95C3-87978A723909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0035A-0C86-4BBD-A521-F8BC7D09584F}"/>
              </a:ext>
            </a:extLst>
          </p:cNvPr>
          <p:cNvGrpSpPr/>
          <p:nvPr/>
        </p:nvGrpSpPr>
        <p:grpSpPr>
          <a:xfrm>
            <a:off x="927496" y="1028700"/>
            <a:ext cx="5023724" cy="4206240"/>
            <a:chOff x="940592" y="1028700"/>
            <a:chExt cx="5003008" cy="4171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F2E7CD1-6A27-475B-8E56-884E4B0F7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1028700"/>
              <a:ext cx="2411110" cy="158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CA2E95-55C1-4938-B7A5-884E14130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2644878"/>
              <a:ext cx="2411110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970F93D-071E-4C0E-87DE-B9D5FBA2A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704" y="2644878"/>
              <a:ext cx="2555265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5FC40-F9A7-4151-966D-E1C32DA8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415"/>
            <a:stretch/>
          </p:blipFill>
          <p:spPr>
            <a:xfrm>
              <a:off x="3386705" y="1028700"/>
              <a:ext cx="2555264" cy="1587480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FECA29D-00F7-4D06-B37F-1BAAE48B4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3900340"/>
              <a:ext cx="1521481" cy="129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CC2D1D8-597F-41B9-816F-AC14C8EB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791" y="3900339"/>
              <a:ext cx="1570321" cy="1300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CB59B18-A3C7-46DE-B7D1-EC5D72E6E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82" y="3900339"/>
              <a:ext cx="1844618" cy="129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8A9C-C3AB-41DD-A22C-AC6F008EE6BE}"/>
                </a:ext>
              </a:extLst>
            </p:cNvPr>
            <p:cNvSpPr/>
            <p:nvPr/>
          </p:nvSpPr>
          <p:spPr>
            <a:xfrm>
              <a:off x="2062597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9A5E8B-027E-4580-8175-9DB4B8C6C991}"/>
                </a:ext>
              </a:extLst>
            </p:cNvPr>
            <p:cNvSpPr/>
            <p:nvPr/>
          </p:nvSpPr>
          <p:spPr>
            <a:xfrm>
              <a:off x="3657613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37064-4ACA-4A67-B730-F4B18E6C8202}"/>
                </a:ext>
              </a:extLst>
            </p:cNvPr>
            <p:cNvSpPr txBox="1"/>
            <p:nvPr/>
          </p:nvSpPr>
          <p:spPr>
            <a:xfrm>
              <a:off x="949792" y="1033776"/>
              <a:ext cx="456808" cy="30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CAD9B-45A4-467C-8C46-93E3B14DA4FA}"/>
                </a:ext>
              </a:extLst>
            </p:cNvPr>
            <p:cNvSpPr txBox="1"/>
            <p:nvPr/>
          </p:nvSpPr>
          <p:spPr>
            <a:xfrm>
              <a:off x="3386704" y="1033776"/>
              <a:ext cx="470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B60ECB-5C5F-433E-A056-64983E3C0E4A}"/>
                </a:ext>
              </a:extLst>
            </p:cNvPr>
            <p:cNvSpPr txBox="1"/>
            <p:nvPr/>
          </p:nvSpPr>
          <p:spPr>
            <a:xfrm>
              <a:off x="940593" y="2653598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A20ED-8F9B-42F1-8A56-13B446E14CA8}"/>
                </a:ext>
              </a:extLst>
            </p:cNvPr>
            <p:cNvSpPr txBox="1"/>
            <p:nvPr/>
          </p:nvSpPr>
          <p:spPr>
            <a:xfrm>
              <a:off x="3391563" y="2656489"/>
              <a:ext cx="46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B5EE-1451-427A-8985-CBA8BC377CDC}"/>
                </a:ext>
              </a:extLst>
            </p:cNvPr>
            <p:cNvSpPr txBox="1"/>
            <p:nvPr/>
          </p:nvSpPr>
          <p:spPr>
            <a:xfrm>
              <a:off x="940592" y="3899602"/>
              <a:ext cx="439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17F352-ED03-44F4-B817-721233F7AE8A}"/>
                </a:ext>
              </a:extLst>
            </p:cNvPr>
            <p:cNvSpPr txBox="1"/>
            <p:nvPr/>
          </p:nvSpPr>
          <p:spPr>
            <a:xfrm>
              <a:off x="2487452" y="3907222"/>
              <a:ext cx="466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55CBC4-0877-4C08-830B-246AF880946F}"/>
                </a:ext>
              </a:extLst>
            </p:cNvPr>
            <p:cNvSpPr txBox="1"/>
            <p:nvPr/>
          </p:nvSpPr>
          <p:spPr>
            <a:xfrm>
              <a:off x="4089828" y="3909750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66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photo, sitting, small&#10;&#10;Description automatically generated">
            <a:extLst>
              <a:ext uri="{FF2B5EF4-FFF2-40B4-BE49-F238E27FC236}">
                <a16:creationId xmlns:a16="http://schemas.microsoft.com/office/drawing/2014/main" id="{69594549-504E-44B5-BE2C-1E2E23088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675678"/>
            <a:ext cx="2242805" cy="3364209"/>
          </a:xfrm>
          <a:prstGeom prst="rect">
            <a:avLst/>
          </a:prstGeom>
        </p:spPr>
      </p:pic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F9AF847-0758-4C76-858D-E0BCD0690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675678"/>
            <a:ext cx="2514600" cy="3261321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3D5EE1F-599C-4263-8F11-BA33CBBFB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36999"/>
            <a:ext cx="2514600" cy="3261321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AA68F23-FACF-4815-882D-B8261D108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936999"/>
            <a:ext cx="2514600" cy="326132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ADE271-82AB-4E8F-9067-1D47A59C4D00}"/>
              </a:ext>
            </a:extLst>
          </p:cNvPr>
          <p:cNvCxnSpPr>
            <a:cxnSpLocks/>
          </p:cNvCxnSpPr>
          <p:nvPr/>
        </p:nvCxnSpPr>
        <p:spPr>
          <a:xfrm flipH="1" flipV="1">
            <a:off x="1691640" y="5492093"/>
            <a:ext cx="175260" cy="398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010125-5AD4-4FA9-AC42-126CFB95975F}"/>
              </a:ext>
            </a:extLst>
          </p:cNvPr>
          <p:cNvSpPr txBox="1"/>
          <p:nvPr/>
        </p:nvSpPr>
        <p:spPr>
          <a:xfrm>
            <a:off x="1691640" y="589026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916FE-9EA3-4338-A169-2AC615742151}"/>
              </a:ext>
            </a:extLst>
          </p:cNvPr>
          <p:cNvCxnSpPr>
            <a:cxnSpLocks/>
          </p:cNvCxnSpPr>
          <p:nvPr/>
        </p:nvCxnSpPr>
        <p:spPr>
          <a:xfrm flipH="1" flipV="1">
            <a:off x="4229100" y="5560673"/>
            <a:ext cx="175260" cy="398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E16EBA-716B-49DC-B23D-C08CEFD87193}"/>
              </a:ext>
            </a:extLst>
          </p:cNvPr>
          <p:cNvSpPr txBox="1"/>
          <p:nvPr/>
        </p:nvSpPr>
        <p:spPr>
          <a:xfrm>
            <a:off x="4229100" y="5958841"/>
            <a:ext cx="55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1E396-DBFB-42A0-B19C-DCABFFFBBEAC}"/>
              </a:ext>
            </a:extLst>
          </p:cNvPr>
          <p:cNvSpPr txBox="1"/>
          <p:nvPr/>
        </p:nvSpPr>
        <p:spPr>
          <a:xfrm>
            <a:off x="4657103" y="3290668"/>
            <a:ext cx="142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color-coded orientation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F72095-B34E-4E29-92A0-5E32F65028D5}"/>
              </a:ext>
            </a:extLst>
          </p:cNvPr>
          <p:cNvSpPr txBox="1"/>
          <p:nvPr/>
        </p:nvSpPr>
        <p:spPr>
          <a:xfrm>
            <a:off x="1047749" y="675678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0FACFC-BE82-4802-A3F6-048446F3357E}"/>
              </a:ext>
            </a:extLst>
          </p:cNvPr>
          <p:cNvSpPr txBox="1"/>
          <p:nvPr/>
        </p:nvSpPr>
        <p:spPr>
          <a:xfrm>
            <a:off x="3423905" y="774616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8B05F-3CBE-4C5E-9ABC-B38EFB341AC3}"/>
              </a:ext>
            </a:extLst>
          </p:cNvPr>
          <p:cNvSpPr txBox="1"/>
          <p:nvPr/>
        </p:nvSpPr>
        <p:spPr>
          <a:xfrm>
            <a:off x="904244" y="4060109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784D5-5EFC-4292-A53A-68CFA2E11751}"/>
              </a:ext>
            </a:extLst>
          </p:cNvPr>
          <p:cNvSpPr txBox="1"/>
          <p:nvPr/>
        </p:nvSpPr>
        <p:spPr>
          <a:xfrm>
            <a:off x="3398536" y="4035816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62092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CB6A41-8729-4F2E-ABAE-4F955EC2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82852"/>
            <a:ext cx="5029200" cy="1787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66A9E-0440-47E1-B802-1D34FC06571B}"/>
              </a:ext>
            </a:extLst>
          </p:cNvPr>
          <p:cNvSpPr txBox="1"/>
          <p:nvPr/>
        </p:nvSpPr>
        <p:spPr>
          <a:xfrm>
            <a:off x="985838" y="1082851"/>
            <a:ext cx="233363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45740-9D42-4943-BC98-8624CB7CEB37}"/>
              </a:ext>
            </a:extLst>
          </p:cNvPr>
          <p:cNvSpPr txBox="1"/>
          <p:nvPr/>
        </p:nvSpPr>
        <p:spPr>
          <a:xfrm>
            <a:off x="3552826" y="1082851"/>
            <a:ext cx="271464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30434B-ECCE-4F28-A98B-E2675CE4355A}"/>
              </a:ext>
            </a:extLst>
          </p:cNvPr>
          <p:cNvGrpSpPr/>
          <p:nvPr/>
        </p:nvGrpSpPr>
        <p:grpSpPr>
          <a:xfrm rot="1109195">
            <a:off x="5273106" y="2089971"/>
            <a:ext cx="348493" cy="497409"/>
            <a:chOff x="5955304" y="1839367"/>
            <a:chExt cx="738390" cy="105391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481819-4442-4FCF-AEC0-915E7F6929A1}"/>
                </a:ext>
              </a:extLst>
            </p:cNvPr>
            <p:cNvGrpSpPr/>
            <p:nvPr/>
          </p:nvGrpSpPr>
          <p:grpSpPr>
            <a:xfrm rot="21036192">
              <a:off x="6088858" y="2114323"/>
              <a:ext cx="492918" cy="497059"/>
              <a:chOff x="6098382" y="2128609"/>
              <a:chExt cx="492918" cy="4970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A90F839-36C3-46F9-8455-D7B23A1D18F0}"/>
                  </a:ext>
                </a:extLst>
              </p:cNvPr>
              <p:cNvSpPr/>
              <p:nvPr/>
            </p:nvSpPr>
            <p:spPr>
              <a:xfrm>
                <a:off x="6098382" y="2309814"/>
                <a:ext cx="323850" cy="31585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6D0E4AA-EDE3-4D43-B9F4-AADC6C21A740}"/>
                  </a:ext>
                </a:extLst>
              </p:cNvPr>
              <p:cNvSpPr/>
              <p:nvPr/>
            </p:nvSpPr>
            <p:spPr>
              <a:xfrm>
                <a:off x="6384132" y="2325850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A21A74F-D2BB-44CE-B3AF-B48F90D49AEB}"/>
                  </a:ext>
                </a:extLst>
              </p:cNvPr>
              <p:cNvSpPr/>
              <p:nvPr/>
            </p:nvSpPr>
            <p:spPr>
              <a:xfrm rot="15931145" flipV="1">
                <a:off x="6217556" y="2172346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CF9CF0-DFA8-467E-8C56-67AD48F71941}"/>
                </a:ext>
              </a:extLst>
            </p:cNvPr>
            <p:cNvGrpSpPr/>
            <p:nvPr/>
          </p:nvGrpSpPr>
          <p:grpSpPr>
            <a:xfrm>
              <a:off x="5955304" y="1839367"/>
              <a:ext cx="738390" cy="1053913"/>
              <a:chOff x="5955304" y="1839367"/>
              <a:chExt cx="738390" cy="105391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2DFE67-8A16-410D-A63F-B6DF3D49B03D}"/>
                  </a:ext>
                </a:extLst>
              </p:cNvPr>
              <p:cNvGrpSpPr/>
              <p:nvPr/>
            </p:nvGrpSpPr>
            <p:grpSpPr>
              <a:xfrm rot="1753205">
                <a:off x="5987049" y="1839367"/>
                <a:ext cx="668493" cy="1053913"/>
                <a:chOff x="5937863" y="3099987"/>
                <a:chExt cx="668493" cy="1121570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B7BA862-9316-41F7-B574-4038BB54261D}"/>
                    </a:ext>
                  </a:extLst>
                </p:cNvPr>
                <p:cNvSpPr/>
                <p:nvPr/>
              </p:nvSpPr>
              <p:spPr>
                <a:xfrm rot="18872110">
                  <a:off x="5773463" y="3264388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BEF82E3-5AFE-434A-9F79-4F7BB5CDA338}"/>
                    </a:ext>
                  </a:extLst>
                </p:cNvPr>
                <p:cNvSpPr/>
                <p:nvPr/>
              </p:nvSpPr>
              <p:spPr>
                <a:xfrm rot="2727890" flipH="1">
                  <a:off x="6258787" y="32643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ADD6273-92C8-4C3B-A2C4-8772AED67D28}"/>
                    </a:ext>
                  </a:extLst>
                </p:cNvPr>
                <p:cNvSpPr/>
                <p:nvPr/>
              </p:nvSpPr>
              <p:spPr>
                <a:xfrm rot="18872110" flipH="1" flipV="1">
                  <a:off x="6258787" y="38739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F6C20037-8619-456D-A455-87D1CD779306}"/>
                    </a:ext>
                  </a:extLst>
                </p:cNvPr>
                <p:cNvSpPr/>
                <p:nvPr/>
              </p:nvSpPr>
              <p:spPr>
                <a:xfrm rot="2727890" flipV="1">
                  <a:off x="5773462" y="3873987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7F178C0-1659-4648-BC59-EFC881FA01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698" y="2129011"/>
                <a:ext cx="71372" cy="11732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6EE8349-956B-4291-B67E-9FE54D384A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55304" y="2202656"/>
                <a:ext cx="26594" cy="66367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60C4644-55C6-45FB-8E18-CABDF5DAB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4411" y="2598648"/>
                <a:ext cx="72448" cy="1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01C4393-545F-4D31-9739-A134F0975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859" y="2467743"/>
                <a:ext cx="36835" cy="67526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461B1C-D50D-4DB2-B9DF-1FBFA88FE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6400" y="2073377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E73CB2-3FEA-4AFA-BD86-6D54DEF921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063751" y="2634426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2F0C3AF-2399-49FF-AF5E-B9932505DC1E}"/>
              </a:ext>
            </a:extLst>
          </p:cNvPr>
          <p:cNvSpPr txBox="1"/>
          <p:nvPr/>
        </p:nvSpPr>
        <p:spPr>
          <a:xfrm>
            <a:off x="5293193" y="2477558"/>
            <a:ext cx="608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+mj-lt"/>
              </a:rPr>
              <a:t>Puller algae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C3E85F1-54B0-4A64-A596-22BCE85B1B0A}"/>
              </a:ext>
            </a:extLst>
          </p:cNvPr>
          <p:cNvGrpSpPr/>
          <p:nvPr/>
        </p:nvGrpSpPr>
        <p:grpSpPr>
          <a:xfrm>
            <a:off x="1281114" y="2914895"/>
            <a:ext cx="2039251" cy="1974715"/>
            <a:chOff x="1063518" y="2919657"/>
            <a:chExt cx="2039251" cy="197471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D0665F-8A15-4545-BD40-2D38A2860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519" y="2919657"/>
              <a:ext cx="2000250" cy="1974715"/>
            </a:xfrm>
            <a:prstGeom prst="rect">
              <a:avLst/>
            </a:prstGeom>
          </p:spPr>
        </p:pic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E5C34E28-6559-468D-ADA3-8A717DE79BCF}"/>
                </a:ext>
              </a:extLst>
            </p:cNvPr>
            <p:cNvSpPr/>
            <p:nvPr/>
          </p:nvSpPr>
          <p:spPr>
            <a:xfrm>
              <a:off x="1381124" y="4738688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6836FD-99FF-4670-B6BA-6E1FF61E555C}"/>
                </a:ext>
              </a:extLst>
            </p:cNvPr>
            <p:cNvSpPr txBox="1"/>
            <p:nvPr/>
          </p:nvSpPr>
          <p:spPr>
            <a:xfrm>
              <a:off x="2681291" y="4754973"/>
              <a:ext cx="27770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Puller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A34E62-154A-41A2-B780-6445C57B85E3}"/>
                </a:ext>
              </a:extLst>
            </p:cNvPr>
            <p:cNvSpPr txBox="1"/>
            <p:nvPr/>
          </p:nvSpPr>
          <p:spPr>
            <a:xfrm>
              <a:off x="1512094" y="4754973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Pusher</a:t>
              </a:r>
            </a:p>
          </p:txBody>
        </p:sp>
        <p:sp>
          <p:nvSpPr>
            <p:cNvPr id="67" name="Arrow: Left-Right 66">
              <a:extLst>
                <a:ext uri="{FF2B5EF4-FFF2-40B4-BE49-F238E27FC236}">
                  <a16:creationId xmlns:a16="http://schemas.microsoft.com/office/drawing/2014/main" id="{14B57C47-2E4E-4B8F-A3EC-3961D7FC43D9}"/>
                </a:ext>
              </a:extLst>
            </p:cNvPr>
            <p:cNvSpPr/>
            <p:nvPr/>
          </p:nvSpPr>
          <p:spPr>
            <a:xfrm rot="16200000">
              <a:off x="310303" y="3710260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1E314B-C940-42AD-86DC-F852A3921665}"/>
                </a:ext>
              </a:extLst>
            </p:cNvPr>
            <p:cNvSpPr txBox="1"/>
            <p:nvPr/>
          </p:nvSpPr>
          <p:spPr>
            <a:xfrm rot="16200000">
              <a:off x="939337" y="3164559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Rod-like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497363-642A-4CF1-BCF1-24F5CED4299F}"/>
                </a:ext>
              </a:extLst>
            </p:cNvPr>
            <p:cNvSpPr txBox="1"/>
            <p:nvPr/>
          </p:nvSpPr>
          <p:spPr>
            <a:xfrm rot="16200000">
              <a:off x="939336" y="4238625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Disk-like  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D1AD34-9DBB-4C5E-A54B-BD565CDF4731}"/>
              </a:ext>
            </a:extLst>
          </p:cNvPr>
          <p:cNvSpPr txBox="1"/>
          <p:nvPr/>
        </p:nvSpPr>
        <p:spPr>
          <a:xfrm>
            <a:off x="986740" y="2914895"/>
            <a:ext cx="23336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41BBFE7-571F-4B2F-B0E4-F6A613CE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637" y="2975053"/>
            <a:ext cx="2463113" cy="18488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201E78D-B73E-4BF8-A8FF-343E28263827}"/>
              </a:ext>
            </a:extLst>
          </p:cNvPr>
          <p:cNvSpPr txBox="1"/>
          <p:nvPr/>
        </p:nvSpPr>
        <p:spPr>
          <a:xfrm>
            <a:off x="3552826" y="29148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8768553-1E5D-4499-80D6-30B7A410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25" y="5047461"/>
            <a:ext cx="4883275" cy="197471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C41B6D5-2E99-4730-B302-3EAC7573B12A}"/>
              </a:ext>
            </a:extLst>
          </p:cNvPr>
          <p:cNvSpPr txBox="1"/>
          <p:nvPr/>
        </p:nvSpPr>
        <p:spPr>
          <a:xfrm>
            <a:off x="985838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EAFF240-6545-42DC-99F9-10758A8B40B8}"/>
              </a:ext>
            </a:extLst>
          </p:cNvPr>
          <p:cNvSpPr txBox="1"/>
          <p:nvPr/>
        </p:nvSpPr>
        <p:spPr>
          <a:xfrm>
            <a:off x="3552826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25877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6688E-EBA0-4408-BF29-1DD3C8E9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28688"/>
            <a:ext cx="2514600" cy="1845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5556F-B1A4-40AA-83E0-06C6D632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1" y="898208"/>
            <a:ext cx="2553002" cy="195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37F11-1076-412F-830F-957645032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47"/>
          <a:stretch/>
        </p:blipFill>
        <p:spPr>
          <a:xfrm>
            <a:off x="3214537" y="5259548"/>
            <a:ext cx="2729063" cy="2221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2546C-9DC8-4A5A-AC64-AC794F99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49" y="5307417"/>
            <a:ext cx="2128838" cy="2108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BE37C-33D6-4EC4-95F9-5CFA68CD1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77" y="2798445"/>
            <a:ext cx="3381678" cy="2448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B5141-8C8D-4829-A748-432B60682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255" y="3419474"/>
            <a:ext cx="1474512" cy="14397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9205E5-0C53-4FDB-A2A1-FF080AAB4A90}"/>
              </a:ext>
            </a:extLst>
          </p:cNvPr>
          <p:cNvSpPr/>
          <p:nvPr/>
        </p:nvSpPr>
        <p:spPr>
          <a:xfrm>
            <a:off x="5439078" y="4784565"/>
            <a:ext cx="2363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DFD1E-804A-43CE-B2B3-9D1E908473CF}"/>
              </a:ext>
            </a:extLst>
          </p:cNvPr>
          <p:cNvSpPr txBox="1"/>
          <p:nvPr/>
        </p:nvSpPr>
        <p:spPr>
          <a:xfrm>
            <a:off x="1396603" y="4738176"/>
            <a:ext cx="660797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active bath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0313C-7C36-4853-9441-F93663861329}"/>
              </a:ext>
            </a:extLst>
          </p:cNvPr>
          <p:cNvSpPr txBox="1"/>
          <p:nvPr/>
        </p:nvSpPr>
        <p:spPr>
          <a:xfrm>
            <a:off x="1034910" y="2840355"/>
            <a:ext cx="233363" cy="246221"/>
          </a:xfrm>
          <a:prstGeom prst="rect">
            <a:avLst/>
          </a:prstGeom>
          <a:solidFill>
            <a:srgbClr val="3E62AC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80A11-7625-4752-9EFE-8B5F65955F6E}"/>
              </a:ext>
            </a:extLst>
          </p:cNvPr>
          <p:cNvSpPr txBox="1"/>
          <p:nvPr/>
        </p:nvSpPr>
        <p:spPr>
          <a:xfrm>
            <a:off x="925363" y="928688"/>
            <a:ext cx="23336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517791-5E53-42E8-9CA4-1B3C94DD8C69}"/>
              </a:ext>
            </a:extLst>
          </p:cNvPr>
          <p:cNvSpPr txBox="1"/>
          <p:nvPr/>
        </p:nvSpPr>
        <p:spPr>
          <a:xfrm>
            <a:off x="4214092" y="1054246"/>
            <a:ext cx="24995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3F2878-5541-4567-9638-3A3B3825AF12}"/>
              </a:ext>
            </a:extLst>
          </p:cNvPr>
          <p:cNvSpPr txBox="1"/>
          <p:nvPr/>
        </p:nvSpPr>
        <p:spPr>
          <a:xfrm>
            <a:off x="1279921" y="5386388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11858-4CDC-4064-962C-D758DE0565E8}"/>
              </a:ext>
            </a:extLst>
          </p:cNvPr>
          <p:cNvSpPr txBox="1"/>
          <p:nvPr/>
        </p:nvSpPr>
        <p:spPr>
          <a:xfrm>
            <a:off x="3648471" y="5387976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50076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DDB809-9FF6-4741-B992-BF01366C127B}"/>
              </a:ext>
            </a:extLst>
          </p:cNvPr>
          <p:cNvGrpSpPr/>
          <p:nvPr/>
        </p:nvGrpSpPr>
        <p:grpSpPr>
          <a:xfrm>
            <a:off x="914400" y="1152129"/>
            <a:ext cx="5029200" cy="1122091"/>
            <a:chOff x="1017450" y="1175121"/>
            <a:chExt cx="5840550" cy="130311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D88590-2220-4522-A3C0-4E3A526C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450" y="1175875"/>
              <a:ext cx="1946850" cy="1300880"/>
            </a:xfrm>
            <a:prstGeom prst="rect">
              <a:avLst/>
            </a:prstGeom>
            <a:grp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5618B3-C638-4142-93BB-BDD12F9E6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4300" y="1175121"/>
              <a:ext cx="1946850" cy="1301634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9FFF98-051D-4AA9-943B-DC0BA95F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151" y="1175121"/>
              <a:ext cx="1946849" cy="1303115"/>
            </a:xfrm>
            <a:prstGeom prst="rect">
              <a:avLst/>
            </a:prstGeom>
            <a:grpFill/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11367B-3803-4AC2-A6C4-90B878C13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632" y="2272944"/>
            <a:ext cx="4866968" cy="2853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DFC24C-771C-4130-804B-CC0C6CDDE7DD}"/>
              </a:ext>
            </a:extLst>
          </p:cNvPr>
          <p:cNvSpPr/>
          <p:nvPr/>
        </p:nvSpPr>
        <p:spPr>
          <a:xfrm>
            <a:off x="1533832" y="4409768"/>
            <a:ext cx="958646" cy="25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3A9BFC-49C2-4371-AD19-0CF1B8A2C2DB}"/>
              </a:ext>
            </a:extLst>
          </p:cNvPr>
          <p:cNvGrpSpPr/>
          <p:nvPr/>
        </p:nvGrpSpPr>
        <p:grpSpPr>
          <a:xfrm>
            <a:off x="926805" y="5413103"/>
            <a:ext cx="5004389" cy="1257709"/>
            <a:chOff x="-5613989" y="4980344"/>
            <a:chExt cx="12165806" cy="30575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8724DE-131E-4F66-961A-0535BA1F8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613989" y="4999394"/>
              <a:ext cx="3038475" cy="30384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B93EBA-FF3B-4991-8959-689A1FFC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556464" y="4980344"/>
              <a:ext cx="3048000" cy="3038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70E1E2-5444-432C-BA4E-7DE9F9D64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29" r="1346"/>
            <a:stretch/>
          </p:blipFill>
          <p:spPr>
            <a:xfrm>
              <a:off x="491536" y="4980344"/>
              <a:ext cx="3006598" cy="30575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6F4688-C3B7-45EC-A45F-64130E137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3817" y="4980344"/>
              <a:ext cx="3048000" cy="303847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9D29B-161B-4A59-8ADF-3D7B85D07E7A}"/>
              </a:ext>
            </a:extLst>
          </p:cNvPr>
          <p:cNvSpPr txBox="1"/>
          <p:nvPr/>
        </p:nvSpPr>
        <p:spPr>
          <a:xfrm>
            <a:off x="3979989" y="1150854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E9039-974E-4B70-A3CB-EDC4D7B58E5A}"/>
              </a:ext>
            </a:extLst>
          </p:cNvPr>
          <p:cNvSpPr txBox="1"/>
          <p:nvPr/>
        </p:nvSpPr>
        <p:spPr>
          <a:xfrm>
            <a:off x="5656390" y="1150853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61F3C-4EDE-49D4-8BDE-7392174AF94E}"/>
              </a:ext>
            </a:extLst>
          </p:cNvPr>
          <p:cNvSpPr txBox="1"/>
          <p:nvPr/>
        </p:nvSpPr>
        <p:spPr>
          <a:xfrm>
            <a:off x="2322215" y="1152129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24A953-2B25-43D8-8301-304272B587AC}"/>
              </a:ext>
            </a:extLst>
          </p:cNvPr>
          <p:cNvSpPr txBox="1"/>
          <p:nvPr/>
        </p:nvSpPr>
        <p:spPr>
          <a:xfrm>
            <a:off x="990907" y="2449849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AA0AC7-C62E-48B2-90DE-7A7E83731312}"/>
              </a:ext>
            </a:extLst>
          </p:cNvPr>
          <p:cNvSpPr txBox="1"/>
          <p:nvPr/>
        </p:nvSpPr>
        <p:spPr>
          <a:xfrm>
            <a:off x="951653" y="5143762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614712-2AFA-4F6D-A420-2936B6DEA4AC}"/>
                  </a:ext>
                </a:extLst>
              </p:cNvPr>
              <p:cNvSpPr txBox="1"/>
              <p:nvPr/>
            </p:nvSpPr>
            <p:spPr>
              <a:xfrm>
                <a:off x="1621920" y="5142665"/>
                <a:ext cx="55475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614712-2AFA-4F6D-A420-2936B6DE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20" y="5142665"/>
                <a:ext cx="554758" cy="246221"/>
              </a:xfrm>
              <a:prstGeom prst="rect">
                <a:avLst/>
              </a:prstGeom>
              <a:blipFill>
                <a:blip r:embed="rId11"/>
                <a:stretch>
                  <a:fillRect l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5F05AE-0BA2-4E0E-BCE4-6774D2E7FDF7}"/>
                  </a:ext>
                </a:extLst>
              </p:cNvPr>
              <p:cNvSpPr txBox="1"/>
              <p:nvPr/>
            </p:nvSpPr>
            <p:spPr>
              <a:xfrm>
                <a:off x="2721966" y="5140471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5F05AE-0BA2-4E0E-BCE4-6774D2E7F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66" y="5140471"/>
                <a:ext cx="725992" cy="246221"/>
              </a:xfrm>
              <a:prstGeom prst="rect">
                <a:avLst/>
              </a:prstGeom>
              <a:blipFill>
                <a:blip r:embed="rId12"/>
                <a:stretch>
                  <a:fillRect l="-10084" r="-252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49CE88-A47D-4469-8918-8FA3251622B0}"/>
                  </a:ext>
                </a:extLst>
              </p:cNvPr>
              <p:cNvSpPr txBox="1"/>
              <p:nvPr/>
            </p:nvSpPr>
            <p:spPr>
              <a:xfrm>
                <a:off x="3969787" y="5143336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49CE88-A47D-4469-8918-8FA325162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787" y="5143336"/>
                <a:ext cx="725992" cy="246221"/>
              </a:xfrm>
              <a:prstGeom prst="rect">
                <a:avLst/>
              </a:prstGeom>
              <a:blipFill>
                <a:blip r:embed="rId13"/>
                <a:stretch>
                  <a:fillRect l="-9244" r="-336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93D23-DB12-4F21-A888-87961B2C74CF}"/>
                  </a:ext>
                </a:extLst>
              </p:cNvPr>
              <p:cNvSpPr txBox="1"/>
              <p:nvPr/>
            </p:nvSpPr>
            <p:spPr>
              <a:xfrm>
                <a:off x="5236080" y="5140470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93D23-DB12-4F21-A888-87961B2C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080" y="5140470"/>
                <a:ext cx="725992" cy="246221"/>
              </a:xfrm>
              <a:prstGeom prst="rect">
                <a:avLst/>
              </a:prstGeom>
              <a:blipFill>
                <a:blip r:embed="rId14"/>
                <a:stretch>
                  <a:fillRect l="-10084" r="-252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0FB33AA-D781-4EA6-AD08-E10609766B4F}"/>
              </a:ext>
            </a:extLst>
          </p:cNvPr>
          <p:cNvSpPr/>
          <p:nvPr/>
        </p:nvSpPr>
        <p:spPr>
          <a:xfrm>
            <a:off x="2811409" y="3022178"/>
            <a:ext cx="836666" cy="154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5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1C4055-C7B2-40A4-9DCE-522AC8B2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59" y="1516279"/>
            <a:ext cx="3187700" cy="1176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219FA4-DADA-44C6-8761-A1E872A91BC1}"/>
              </a:ext>
            </a:extLst>
          </p:cNvPr>
          <p:cNvSpPr txBox="1"/>
          <p:nvPr/>
        </p:nvSpPr>
        <p:spPr>
          <a:xfrm>
            <a:off x="1512559" y="1460198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B03B01-6A4C-4871-AC0C-B73FC0B8A7DB}"/>
              </a:ext>
            </a:extLst>
          </p:cNvPr>
          <p:cNvGrpSpPr/>
          <p:nvPr/>
        </p:nvGrpSpPr>
        <p:grpSpPr>
          <a:xfrm>
            <a:off x="923926" y="2847259"/>
            <a:ext cx="2471738" cy="2447564"/>
            <a:chOff x="914400" y="2543175"/>
            <a:chExt cx="2152650" cy="2131597"/>
          </a:xfrm>
        </p:grpSpPr>
        <p:pic>
          <p:nvPicPr>
            <p:cNvPr id="5" name="Picture 4" descr="A picture containing star, sky, light&#10;&#10;Description automatically generated">
              <a:extLst>
                <a:ext uri="{FF2B5EF4-FFF2-40B4-BE49-F238E27FC236}">
                  <a16:creationId xmlns:a16="http://schemas.microsoft.com/office/drawing/2014/main" id="{B7CFE75E-4480-497E-B32C-8421D218E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543175"/>
              <a:ext cx="2152650" cy="213159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9C019B-3A24-4405-B4C1-E4246575E2B6}"/>
                </a:ext>
              </a:extLst>
            </p:cNvPr>
            <p:cNvSpPr txBox="1"/>
            <p:nvPr/>
          </p:nvSpPr>
          <p:spPr>
            <a:xfrm>
              <a:off x="914400" y="2543175"/>
              <a:ext cx="24995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  <p:pic>
        <p:nvPicPr>
          <p:cNvPr id="9" name="Picture 8" descr="A picture containing person, sky, star, train&#10;&#10;Description automatically generated">
            <a:extLst>
              <a:ext uri="{FF2B5EF4-FFF2-40B4-BE49-F238E27FC236}">
                <a16:creationId xmlns:a16="http://schemas.microsoft.com/office/drawing/2014/main" id="{D7F43CAC-C54B-4099-8208-1105541E8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64" y="2847260"/>
            <a:ext cx="2447563" cy="24475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11DEB6-B6FA-48F1-8123-7DEA4BD8362C}"/>
              </a:ext>
            </a:extLst>
          </p:cNvPr>
          <p:cNvSpPr txBox="1"/>
          <p:nvPr/>
        </p:nvSpPr>
        <p:spPr>
          <a:xfrm>
            <a:off x="3471863" y="2847259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F5FDA-0BBB-41B5-BA46-6A53F2D73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388049"/>
            <a:ext cx="5041056" cy="22957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3982DB-DF19-4ED8-9B0B-71FB96E993FF}"/>
              </a:ext>
            </a:extLst>
          </p:cNvPr>
          <p:cNvSpPr txBox="1"/>
          <p:nvPr/>
        </p:nvSpPr>
        <p:spPr>
          <a:xfrm>
            <a:off x="914400" y="5388049"/>
            <a:ext cx="28700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C95C0F-04D6-4082-9539-1E558E306AEA}"/>
              </a:ext>
            </a:extLst>
          </p:cNvPr>
          <p:cNvSpPr txBox="1"/>
          <p:nvPr/>
        </p:nvSpPr>
        <p:spPr>
          <a:xfrm>
            <a:off x="3467100" y="5392812"/>
            <a:ext cx="28700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52632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C7B84DD-2CE6-4086-9D65-9C12771AB5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653247"/>
              </p:ext>
            </p:extLst>
          </p:nvPr>
        </p:nvGraphicFramePr>
        <p:xfrm>
          <a:off x="914400" y="1541798"/>
          <a:ext cx="502920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Acrobat Document" r:id="rId4" imgW="6857820" imgH="4800360" progId="AcroExch.Document.DC">
                  <p:embed/>
                </p:oleObj>
              </mc:Choice>
              <mc:Fallback>
                <p:oleObj name="Acrobat Document" r:id="rId4" imgW="6857820" imgH="480036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541798"/>
                        <a:ext cx="5029200" cy="3520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173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64B274-9B0C-4EED-B807-B46F2B72C834}"/>
              </a:ext>
            </a:extLst>
          </p:cNvPr>
          <p:cNvSpPr/>
          <p:nvPr/>
        </p:nvSpPr>
        <p:spPr>
          <a:xfrm>
            <a:off x="914400" y="1981200"/>
            <a:ext cx="2228850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9F1D-47D5-4690-A523-C426EF3A4166}"/>
              </a:ext>
            </a:extLst>
          </p:cNvPr>
          <p:cNvSpPr/>
          <p:nvPr/>
        </p:nvSpPr>
        <p:spPr>
          <a:xfrm>
            <a:off x="3295650" y="1981200"/>
            <a:ext cx="2228850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78600E-182E-48CE-B7A3-1FA19DDFC5FC}"/>
              </a:ext>
            </a:extLst>
          </p:cNvPr>
          <p:cNvSpPr/>
          <p:nvPr/>
        </p:nvSpPr>
        <p:spPr>
          <a:xfrm>
            <a:off x="914400" y="4324350"/>
            <a:ext cx="2228850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220B6-0770-4773-B0CF-F37086B92BF7}"/>
              </a:ext>
            </a:extLst>
          </p:cNvPr>
          <p:cNvSpPr/>
          <p:nvPr/>
        </p:nvSpPr>
        <p:spPr>
          <a:xfrm>
            <a:off x="3295650" y="4324349"/>
            <a:ext cx="2228850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80486-16FB-41C9-BEFB-D51D78F807E0}"/>
              </a:ext>
            </a:extLst>
          </p:cNvPr>
          <p:cNvSpPr txBox="1"/>
          <p:nvPr/>
        </p:nvSpPr>
        <p:spPr>
          <a:xfrm>
            <a:off x="1162050" y="25336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B287A-C311-43F1-9D63-A3AB38F363D9}"/>
              </a:ext>
            </a:extLst>
          </p:cNvPr>
          <p:cNvSpPr txBox="1"/>
          <p:nvPr/>
        </p:nvSpPr>
        <p:spPr>
          <a:xfrm>
            <a:off x="3800475" y="25336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49533-E909-4427-B20B-7A1C4087CE91}"/>
              </a:ext>
            </a:extLst>
          </p:cNvPr>
          <p:cNvSpPr txBox="1"/>
          <p:nvPr/>
        </p:nvSpPr>
        <p:spPr>
          <a:xfrm>
            <a:off x="1162050" y="482917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filter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E241C-0399-4BB2-87B3-05F1A5F979C1}"/>
              </a:ext>
            </a:extLst>
          </p:cNvPr>
          <p:cNvSpPr txBox="1"/>
          <p:nvPr/>
        </p:nvSpPr>
        <p:spPr>
          <a:xfrm>
            <a:off x="3800475" y="482917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ND filter</a:t>
            </a:r>
          </a:p>
        </p:txBody>
      </p:sp>
    </p:spTree>
    <p:extLst>
      <p:ext uri="{BB962C8B-B14F-4D97-AF65-F5344CB8AC3E}">
        <p14:creationId xmlns:p14="http://schemas.microsoft.com/office/powerpoint/2010/main" val="343523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grass&#10;&#10;Description automatically generated">
            <a:extLst>
              <a:ext uri="{FF2B5EF4-FFF2-40B4-BE49-F238E27FC236}">
                <a16:creationId xmlns:a16="http://schemas.microsoft.com/office/drawing/2014/main" id="{7C5616E9-7BA7-4CBE-A872-A46E97761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8155"/>
            <a:ext cx="2505205" cy="2505205"/>
          </a:xfrm>
          <a:prstGeom prst="rect">
            <a:avLst/>
          </a:prstGeom>
        </p:spPr>
      </p:pic>
      <p:pic>
        <p:nvPicPr>
          <p:cNvPr id="5" name="Picture 4" descr="A field of grass&#10;&#10;Description automatically generated">
            <a:extLst>
              <a:ext uri="{FF2B5EF4-FFF2-40B4-BE49-F238E27FC236}">
                <a16:creationId xmlns:a16="http://schemas.microsoft.com/office/drawing/2014/main" id="{33B005C7-CAA0-4D5C-A1D5-D8CED6A655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7"/>
          <a:stretch/>
        </p:blipFill>
        <p:spPr>
          <a:xfrm>
            <a:off x="3438395" y="1218156"/>
            <a:ext cx="2505205" cy="25052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81E441-ECDF-4BBD-9269-DC09BCF8ECEA}"/>
              </a:ext>
            </a:extLst>
          </p:cNvPr>
          <p:cNvCxnSpPr/>
          <p:nvPr/>
        </p:nvCxnSpPr>
        <p:spPr>
          <a:xfrm>
            <a:off x="1903956" y="2470757"/>
            <a:ext cx="1340285" cy="1049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081A45-1FAA-49B6-951C-0CF0CC82C4E4}"/>
              </a:ext>
            </a:extLst>
          </p:cNvPr>
          <p:cNvSpPr txBox="1"/>
          <p:nvPr/>
        </p:nvSpPr>
        <p:spPr>
          <a:xfrm rot="2277911">
            <a:off x="1921851" y="2415949"/>
            <a:ext cx="1709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Long-wave inhomogeneity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8FC46-7C1A-4D3C-AB0E-8CF523950DA3}"/>
              </a:ext>
            </a:extLst>
          </p:cNvPr>
          <p:cNvSpPr txBox="1"/>
          <p:nvPr/>
        </p:nvSpPr>
        <p:spPr>
          <a:xfrm>
            <a:off x="3438395" y="3077029"/>
            <a:ext cx="1709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Uniform </a:t>
            </a:r>
          </a:p>
          <a:p>
            <a:r>
              <a:rPr lang="en-US" dirty="0">
                <a:solidFill>
                  <a:srgbClr val="FFFF00"/>
                </a:solidFill>
              </a:rPr>
              <a:t>illumination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FDDB3-1363-4500-80BE-9D3BD53E16E9}"/>
              </a:ext>
            </a:extLst>
          </p:cNvPr>
          <p:cNvSpPr txBox="1"/>
          <p:nvPr/>
        </p:nvSpPr>
        <p:spPr>
          <a:xfrm>
            <a:off x="914400" y="1218155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CCFA9-5EAE-4C4C-9372-B9014FF57D38}"/>
              </a:ext>
            </a:extLst>
          </p:cNvPr>
          <p:cNvSpPr txBox="1"/>
          <p:nvPr/>
        </p:nvSpPr>
        <p:spPr>
          <a:xfrm>
            <a:off x="3438395" y="1218155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15352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vered, light, sitting, snow&#10;&#10;Description automatically generated">
            <a:extLst>
              <a:ext uri="{FF2B5EF4-FFF2-40B4-BE49-F238E27FC236}">
                <a16:creationId xmlns:a16="http://schemas.microsoft.com/office/drawing/2014/main" id="{AC5E81CE-7D53-49ED-A822-7DFA32F98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41" y="3281128"/>
            <a:ext cx="2469259" cy="2571029"/>
          </a:xfrm>
          <a:prstGeom prst="rect">
            <a:avLst/>
          </a:prstGeom>
        </p:spPr>
      </p:pic>
      <p:pic>
        <p:nvPicPr>
          <p:cNvPr id="7" name="Picture 6" descr="A close up of a tree&#10;&#10;Description automatically generated">
            <a:extLst>
              <a:ext uri="{FF2B5EF4-FFF2-40B4-BE49-F238E27FC236}">
                <a16:creationId xmlns:a16="http://schemas.microsoft.com/office/drawing/2014/main" id="{93F63262-E563-4154-A287-7B96D65A6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959741" y="708705"/>
            <a:ext cx="4938518" cy="2572423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ED5431-B73C-4C29-B153-D887E7DA8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81129"/>
            <a:ext cx="2469259" cy="2581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D10510-4B60-446B-9168-67D810D2C1F6}"/>
              </a:ext>
            </a:extLst>
          </p:cNvPr>
          <p:cNvSpPr txBox="1"/>
          <p:nvPr/>
        </p:nvSpPr>
        <p:spPr>
          <a:xfrm>
            <a:off x="959741" y="708704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70350-FA15-4C13-A495-075BBAEAC202}"/>
              </a:ext>
            </a:extLst>
          </p:cNvPr>
          <p:cNvSpPr txBox="1"/>
          <p:nvPr/>
        </p:nvSpPr>
        <p:spPr>
          <a:xfrm>
            <a:off x="3474341" y="708704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595DE-72BA-42D0-87BD-84A7E0D8AFB7}"/>
              </a:ext>
            </a:extLst>
          </p:cNvPr>
          <p:cNvSpPr txBox="1"/>
          <p:nvPr/>
        </p:nvSpPr>
        <p:spPr>
          <a:xfrm>
            <a:off x="963673" y="3281127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66E2EC-2B18-45EE-B232-DC52255EA5C2}"/>
              </a:ext>
            </a:extLst>
          </p:cNvPr>
          <p:cNvSpPr txBox="1"/>
          <p:nvPr/>
        </p:nvSpPr>
        <p:spPr>
          <a:xfrm>
            <a:off x="3443214" y="3281127"/>
            <a:ext cx="2870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84166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2204</TotalTime>
  <Words>947</Words>
  <Application>Microsoft Office PowerPoint</Application>
  <PresentationFormat>Letter Paper (8.5x11 in)</PresentationFormat>
  <Paragraphs>119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Zhengyang Liu</dc:creator>
  <cp:lastModifiedBy>Zhengyang Liu</cp:lastModifiedBy>
  <cp:revision>45</cp:revision>
  <cp:lastPrinted>2020-11-15T19:43:49Z</cp:lastPrinted>
  <dcterms:created xsi:type="dcterms:W3CDTF">2020-10-31T22:47:50Z</dcterms:created>
  <dcterms:modified xsi:type="dcterms:W3CDTF">2020-11-16T23:09:00Z</dcterms:modified>
</cp:coreProperties>
</file>